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Default Extension="wmf" ContentType="image/x-wmf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8" r:id="rId3"/>
    <p:sldId id="315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3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25" charset="0"/>
        <a:ea typeface="ＭＳ Ｐゴシック" pitchFamily="25" charset="-128"/>
        <a:cs typeface="ＭＳ Ｐゴシック" pitchFamily="2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B04FF"/>
    <a:srgbClr val="0024C9"/>
    <a:srgbClr val="0D5B0B"/>
    <a:srgbClr val="0036FD"/>
    <a:srgbClr val="F20500"/>
    <a:srgbClr val="98F9FF"/>
    <a:srgbClr val="8C0D4B"/>
    <a:srgbClr val="AE0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31" autoAdjust="0"/>
    <p:restoredTop sz="94694" autoAdjust="0"/>
  </p:normalViewPr>
  <p:slideViewPr>
    <p:cSldViewPr snapToGrid="0">
      <p:cViewPr varScale="1">
        <p:scale>
          <a:sx n="108" d="100"/>
          <a:sy n="108" d="100"/>
        </p:scale>
        <p:origin x="-10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9EEAD-CC1A-4641-BD77-AF749ACBFDFD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A763-C748-5E49-850F-DEE147176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5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5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5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5" charset="0"/>
              </a:defRPr>
            </a:lvl1pPr>
          </a:lstStyle>
          <a:p>
            <a:fld id="{56292066-1AD3-A541-B66C-041665804F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ＭＳ Ｐゴシック" pitchFamily="25" charset="-128"/>
        <a:cs typeface="ＭＳ Ｐゴシック" pitchFamily="2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ＭＳ Ｐゴシック" pitchFamily="2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ＭＳ Ｐゴシック" pitchFamily="2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ＭＳ Ｐゴシック" pitchFamily="2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19541-0DFD-6B4D-8F08-8393B6A80511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10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6C53E-DC58-0741-B47B-9DF7CC9B1D07}" type="slidenum">
              <a:rPr lang="en-US"/>
              <a:pPr/>
              <a:t>12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2581-2D3B-5744-8BAF-F34074AC6E7C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1066800"/>
            <a:ext cx="640080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3505200"/>
            <a:ext cx="5105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6DC12-FF95-C440-8B2E-64F941CDFE05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D24256-8F30-5147-9EE2-B59688D7328E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1DF566-C0F4-8D47-AD5A-D4D732491C3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5101FF-B8DC-BA49-94A8-18A12267EAB6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E88B15-1F5A-404F-8BDF-5B1EFCA7658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ADE724-EC01-CF4C-8421-FCC7F4C43BD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B0787-B8A4-7F42-A0BD-5121D7B1CD1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3E8895-063F-7B41-95C0-AD4642D0162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B6DAB3-D6BC-E64B-BD6B-154D75E34D3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A92449-B7E0-DB4D-8BF6-A7422B0FDC8C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/>
          <a:srcRect l="62241"/>
          <a:stretch>
            <a:fillRect/>
          </a:stretch>
        </p:blipFill>
        <p:spPr bwMode="auto">
          <a:xfrm>
            <a:off x="0" y="-28575"/>
            <a:ext cx="4000500" cy="688657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3"/>
          <a:srcRect l="62241"/>
          <a:stretch>
            <a:fillRect/>
          </a:stretch>
        </p:blipFill>
        <p:spPr bwMode="auto">
          <a:xfrm>
            <a:off x="3505200" y="-28575"/>
            <a:ext cx="3467100" cy="6886575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3"/>
          <a:srcRect l="62241"/>
          <a:stretch>
            <a:fillRect/>
          </a:stretch>
        </p:blipFill>
        <p:spPr bwMode="auto">
          <a:xfrm>
            <a:off x="5334000" y="-28575"/>
            <a:ext cx="3467100" cy="688657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4"/>
          <a:srcRect l="81300" t="73712" r="2438" b="4607"/>
          <a:stretch>
            <a:fillRect/>
          </a:stretch>
        </p:blipFill>
        <p:spPr bwMode="auto">
          <a:xfrm>
            <a:off x="-1588" y="176213"/>
            <a:ext cx="990601" cy="9906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19875"/>
            <a:ext cx="1600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583363"/>
            <a:ext cx="533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0496" y="6629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0000"/>
                </a:solidFill>
              </a:defRPr>
            </a:lvl1pPr>
          </a:lstStyle>
          <a:p>
            <a:fld id="{5B7EACB2-E8B8-9247-B4C8-02084D9A01A8}" type="slidenum">
              <a:rPr lang="en-US"/>
              <a:pPr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2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d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d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296988"/>
            <a:ext cx="7426325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25" charset="-128"/>
                <a:cs typeface="ＭＳ Ｐゴシック" pitchFamily="25" charset="-128"/>
              </a:rPr>
              <a:t>HAPL Concrete Shielding Requirements</a:t>
            </a:r>
            <a:endParaRPr lang="en-US" b="1" dirty="0">
              <a:latin typeface="Times New Roman" pitchFamily="25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7688" y="3128963"/>
            <a:ext cx="7326312" cy="1752600"/>
          </a:xfrm>
        </p:spPr>
        <p:txBody>
          <a:bodyPr/>
          <a:lstStyle/>
          <a:p>
            <a:r>
              <a:rPr lang="en-US" sz="2800" b="1" dirty="0"/>
              <a:t>Mohamed Sawan</a:t>
            </a:r>
            <a:endParaRPr lang="en-US" sz="2800" dirty="0" smtClean="0"/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i="1" dirty="0">
                <a:solidFill>
                  <a:schemeClr val="hlink"/>
                </a:solidFill>
              </a:rPr>
              <a:t>UW Fusion Technology Inst.</a:t>
            </a:r>
            <a:endParaRPr lang="en-US" sz="2400" i="1" dirty="0" smtClean="0">
              <a:solidFill>
                <a:schemeClr val="hlink"/>
              </a:solidFill>
            </a:endParaRPr>
          </a:p>
          <a:p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57625" y="5440363"/>
            <a:ext cx="32861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98F9FF"/>
                </a:solidFill>
                <a:latin typeface="Arial" pitchFamily="25" charset="0"/>
              </a:rPr>
              <a:t>HAPL Project Meeting</a:t>
            </a:r>
            <a:r>
              <a:rPr lang="en-US" sz="2400" dirty="0" smtClean="0">
                <a:solidFill>
                  <a:srgbClr val="98F9FF"/>
                </a:solidFill>
                <a:latin typeface="Arial" pitchFamily="25" charset="0"/>
              </a:rPr>
              <a:t/>
            </a:r>
            <a:br>
              <a:rPr lang="en-US" sz="2400" dirty="0" smtClean="0">
                <a:solidFill>
                  <a:srgbClr val="98F9FF"/>
                </a:solidFill>
                <a:latin typeface="Arial" pitchFamily="25" charset="0"/>
              </a:rPr>
            </a:br>
            <a:r>
              <a:rPr lang="en-US" sz="2400" dirty="0" smtClean="0">
                <a:solidFill>
                  <a:srgbClr val="98F9FF"/>
                </a:solidFill>
                <a:latin typeface="Arial" pitchFamily="25" charset="0"/>
              </a:rPr>
              <a:t>UW-Madison</a:t>
            </a:r>
            <a:br>
              <a:rPr lang="en-US" sz="2400" dirty="0" smtClean="0">
                <a:solidFill>
                  <a:srgbClr val="98F9FF"/>
                </a:solidFill>
                <a:latin typeface="Arial" pitchFamily="25" charset="0"/>
              </a:rPr>
            </a:br>
            <a:r>
              <a:rPr lang="en-US" sz="2400" dirty="0">
                <a:solidFill>
                  <a:srgbClr val="98F9FF"/>
                </a:solidFill>
                <a:latin typeface="Arial" pitchFamily="25" charset="0"/>
              </a:rPr>
              <a:t>October</a:t>
            </a:r>
            <a:r>
              <a:rPr lang="en-US" sz="2400" dirty="0" smtClean="0">
                <a:solidFill>
                  <a:srgbClr val="98F9FF"/>
                </a:solidFill>
                <a:latin typeface="Arial" pitchFamily="25" charset="0"/>
              </a:rPr>
              <a:t> 22-23, 2008</a:t>
            </a:r>
            <a:endParaRPr lang="en-US" sz="2000" dirty="0">
              <a:solidFill>
                <a:srgbClr val="98F9FF"/>
              </a:solidFill>
              <a:latin typeface="Arial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10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64228" y="0"/>
            <a:ext cx="78078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Bio-Shield Around Final Optics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5761852" y="2011363"/>
            <a:ext cx="3139622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Bio-shield thickness at GIMM is 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and reduces to 0.5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around M2 and 0.3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around M3</a:t>
            </a:r>
          </a:p>
          <a:p>
            <a:pPr marL="223838" marR="0" lvl="0" indent="-2238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Shield at neutron trap should be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at back and 1.5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at side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11462" y="1552088"/>
            <a:ext cx="4974006" cy="4914949"/>
            <a:chOff x="729051" y="1481539"/>
            <a:chExt cx="4974006" cy="4914949"/>
          </a:xfrm>
        </p:grpSpPr>
        <p:pic>
          <p:nvPicPr>
            <p:cNvPr id="10" name="Picture 9" descr="origgeomesh.tif"/>
            <p:cNvPicPr>
              <a:picLocks noChangeAspect="1"/>
            </p:cNvPicPr>
            <p:nvPr/>
          </p:nvPicPr>
          <p:blipFill>
            <a:blip r:embed="rId3"/>
            <a:srcRect l="19163" t="5315" r="22814" b="23018"/>
            <a:stretch>
              <a:fillRect/>
            </a:stretch>
          </p:blipFill>
          <p:spPr>
            <a:xfrm>
              <a:off x="729051" y="1481539"/>
              <a:ext cx="4974006" cy="4914949"/>
            </a:xfrm>
            <a:prstGeom prst="rect">
              <a:avLst/>
            </a:prstGeom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 rot="16200000">
              <a:off x="3956798" y="3260750"/>
              <a:ext cx="1787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Times" pitchFamily="25" charset="0"/>
                </a:rPr>
                <a:t>Fast Flux </a:t>
              </a:r>
              <a:r>
                <a:rPr lang="en-US" sz="1600" dirty="0">
                  <a:solidFill>
                    <a:schemeClr val="bg1"/>
                  </a:solidFill>
                  <a:latin typeface="Times" pitchFamily="25" charset="0"/>
                </a:rPr>
                <a:t>(n/cm</a:t>
              </a:r>
              <a:r>
                <a:rPr lang="en-US" sz="1600" baseline="30000" dirty="0">
                  <a:solidFill>
                    <a:schemeClr val="bg1"/>
                  </a:solidFill>
                  <a:latin typeface="Times" pitchFamily="25" charset="0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Times" pitchFamily="25" charset="0"/>
                </a:rPr>
                <a:t>s)</a:t>
              </a:r>
              <a:endParaRPr lang="en-US" sz="1600" dirty="0">
                <a:latin typeface="Times" pitchFamily="25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3045548" y="2939561"/>
              <a:ext cx="94072" cy="2445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16200000">
              <a:off x="3216058" y="2733780"/>
              <a:ext cx="82310" cy="4233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3468871" y="2397917"/>
              <a:ext cx="109064" cy="5181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2645747" y="2339892"/>
              <a:ext cx="917193" cy="82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692784" y="1997480"/>
              <a:ext cx="925347" cy="837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609977" y="1657913"/>
              <a:ext cx="58794" cy="3409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3666274" y="1615052"/>
              <a:ext cx="493818" cy="457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3586459" y="1634397"/>
              <a:ext cx="576185" cy="3762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976739" y="1915174"/>
              <a:ext cx="6983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0.3 </a:t>
              </a:r>
              <a:r>
                <a:rPr lang="en-US" sz="1400" dirty="0" err="1">
                  <a:solidFill>
                    <a:schemeClr val="bg1"/>
                  </a:solidFill>
                  <a:latin typeface="Times" pitchFamily="25" charset="0"/>
                </a:rPr>
                <a:t>m</a:t>
              </a: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 shield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2633989" y="2057692"/>
              <a:ext cx="57011" cy="2939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64961" y="4416094"/>
              <a:ext cx="1348509" cy="39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" pitchFamily="25" charset="0"/>
                </a:rPr>
                <a:t>SiC</a:t>
              </a:r>
              <a:r>
                <a:rPr lang="en-US" sz="2000" dirty="0">
                  <a:solidFill>
                    <a:schemeClr val="bg1"/>
                  </a:solidFill>
                  <a:latin typeface="Times" pitchFamily="25" charset="0"/>
                </a:rPr>
                <a:t> GIMM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449540" y="4662672"/>
              <a:ext cx="918973" cy="102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389614" y="1591996"/>
              <a:ext cx="864916" cy="39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Times" pitchFamily="25" charset="0"/>
                </a:rPr>
                <a:t>M2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>
              <a:off x="3821211" y="1846044"/>
              <a:ext cx="600128" cy="35027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435628" y="1579252"/>
              <a:ext cx="864916" cy="39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Times" pitchFamily="25" charset="0"/>
                </a:rPr>
                <a:t>M3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916697" y="1763738"/>
              <a:ext cx="1084985" cy="4678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3589266" y="4998593"/>
              <a:ext cx="414926" cy="18149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3155559" y="4909286"/>
              <a:ext cx="882448" cy="23553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V="1">
              <a:off x="2338928" y="3367111"/>
              <a:ext cx="828390" cy="23137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2350687" y="2887739"/>
              <a:ext cx="968647" cy="102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747810" y="2714464"/>
              <a:ext cx="70566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Times" pitchFamily="25" charset="0"/>
                </a:rPr>
                <a:t>2 </a:t>
              </a:r>
              <a:r>
                <a:rPr lang="en-US" sz="1400" dirty="0" err="1">
                  <a:solidFill>
                    <a:schemeClr val="bg1"/>
                  </a:solidFill>
                  <a:latin typeface="Times" pitchFamily="25" charset="0"/>
                </a:rPr>
                <a:t>m</a:t>
              </a: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 shield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4173171" y="1923043"/>
              <a:ext cx="648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0.5 </a:t>
              </a:r>
              <a:r>
                <a:rPr lang="en-US" sz="1400" dirty="0" err="1">
                  <a:solidFill>
                    <a:schemeClr val="bg1"/>
                  </a:solidFill>
                  <a:latin typeface="Times" pitchFamily="25" charset="0"/>
                </a:rPr>
                <a:t>m</a:t>
              </a: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 shield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3919380" y="4622254"/>
              <a:ext cx="648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1 </a:t>
              </a:r>
              <a:r>
                <a:rPr lang="en-US" sz="1400" dirty="0" err="1">
                  <a:solidFill>
                    <a:schemeClr val="bg1"/>
                  </a:solidFill>
                  <a:latin typeface="Times" pitchFamily="25" charset="0"/>
                </a:rPr>
                <a:t>m</a:t>
              </a: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 shield</a:t>
              </a:r>
              <a:endParaRPr lang="en-US" sz="2400" dirty="0">
                <a:latin typeface="Times" pitchFamily="25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702000" y="3425903"/>
              <a:ext cx="648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Times" pitchFamily="25" charset="0"/>
                </a:rPr>
                <a:t>1.5 </a:t>
              </a:r>
              <a:r>
                <a:rPr lang="en-US" sz="1400" dirty="0" err="1">
                  <a:solidFill>
                    <a:schemeClr val="bg1"/>
                  </a:solidFill>
                  <a:latin typeface="Times" pitchFamily="25" charset="0"/>
                </a:rPr>
                <a:t>m</a:t>
              </a:r>
              <a:r>
                <a:rPr lang="en-US" sz="1400" dirty="0">
                  <a:solidFill>
                    <a:schemeClr val="bg1"/>
                  </a:solidFill>
                  <a:latin typeface="Times" pitchFamily="25" charset="0"/>
                </a:rPr>
                <a:t> shield</a:t>
              </a:r>
              <a:endParaRPr lang="en-US" sz="2400" dirty="0">
                <a:latin typeface="Times" pitchFamily="25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574700" y="5385279"/>
              <a:ext cx="611461" cy="1058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0800000" flipV="1">
              <a:off x="2598714" y="5385279"/>
              <a:ext cx="529149" cy="1058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11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64228" y="0"/>
            <a:ext cx="78078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Containment Building Thickness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pic>
        <p:nvPicPr>
          <p:cNvPr id="37" name="Picture 4" descr="Untitled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001" t="16869" r="10001" b="6262"/>
              <a:stretch>
                <a:fillRect/>
              </a:stretch>
            </p:blipFill>
          </mc:Choice>
          <mc:Fallback>
            <p:blipFill>
              <a:blip r:embed="rId4"/>
              <a:srcRect l="10001" t="16869" r="10001" b="6262"/>
              <a:stretch>
                <a:fillRect/>
              </a:stretch>
            </p:blipFill>
          </mc:Fallback>
        </mc:AlternateContent>
        <p:spPr bwMode="auto">
          <a:xfrm>
            <a:off x="176384" y="1316923"/>
            <a:ext cx="5385568" cy="512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ontent Placeholder 8"/>
          <p:cNvSpPr txBox="1">
            <a:spLocks/>
          </p:cNvSpPr>
          <p:nvPr/>
        </p:nvSpPr>
        <p:spPr bwMode="auto">
          <a:xfrm>
            <a:off x="5538433" y="1341438"/>
            <a:ext cx="360556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Assumed inner surface of containment building at 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from target</a:t>
            </a:r>
          </a:p>
          <a:p>
            <a:pPr marL="223838" lvl="0" indent="-223838" defTabSz="457200" eaLnBrk="1" hangingPunct="1">
              <a:spcBef>
                <a:spcPct val="20000"/>
              </a:spcBef>
              <a:buFont typeface="Wingdings" pitchFamily="25" charset="2"/>
              <a:buChar char="Ø"/>
            </a:pPr>
            <a:r>
              <a:rPr lang="en-US" sz="2000" dirty="0" smtClean="0">
                <a:latin typeface="+mn-lt"/>
              </a:rPr>
              <a:t>Type 04 ordinary concrete used with carbon steel C1070 rebar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5" charset="-128"/>
              <a:cs typeface="ＭＳ Ｐゴシック" pitchFamily="25" charset="-128"/>
            </a:endParaRPr>
          </a:p>
          <a:p>
            <a:pPr marL="223838" marR="0" lvl="0" indent="-2238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Required containment building thickness is ~1.5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5" charset="-128"/>
              <a:cs typeface="ＭＳ Ｐゴシック" pitchFamily="25" charset="-128"/>
            </a:endParaRPr>
          </a:p>
          <a:p>
            <a:pPr marL="223838" marR="0" lvl="0" indent="-2238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Since no credit is taken for added shielding by concrete arch structure,  we can use thinner containment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98BD-6CC7-484A-8196-B07409FEB61D}" type="slidenum">
              <a:rPr lang="en-US"/>
              <a:pPr/>
              <a:t>12</a:t>
            </a:fld>
            <a:endParaRPr lang="en-US" sz="1400"/>
          </a:p>
        </p:txBody>
      </p:sp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193800" y="349250"/>
            <a:ext cx="719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Summary and Conclusions</a:t>
            </a:r>
            <a:endParaRPr lang="en-US" sz="4000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705532" y="1449847"/>
            <a:ext cx="7502167" cy="460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spcAft>
                <a:spcPts val="600"/>
              </a:spcAft>
              <a:buFont typeface="Wingdings" pitchFamily="25" charset="2"/>
              <a:buChar char="Ø"/>
            </a:pPr>
            <a:r>
              <a:rPr lang="en-US" sz="3200" dirty="0" smtClean="0">
                <a:solidFill>
                  <a:srgbClr val="067A00"/>
                </a:solidFill>
                <a:latin typeface="Arial" pitchFamily="25" charset="0"/>
              </a:rPr>
              <a:t>Amount of concrete required for bio-shield and containment building can be reduced significantly (by at least a factor of 2) based on shielding requirements</a:t>
            </a:r>
            <a:endParaRPr lang="en-US" sz="3200" dirty="0" smtClean="0">
              <a:latin typeface="Arial" pitchFamily="25" charset="0"/>
            </a:endParaRPr>
          </a:p>
          <a:p>
            <a:pPr marL="341313" indent="-341313">
              <a:buFont typeface="Wingdings" pitchFamily="25" charset="2"/>
              <a:buChar char="Ø"/>
            </a:pPr>
            <a:r>
              <a:rPr lang="en-US" sz="3200" dirty="0" smtClean="0">
                <a:solidFill>
                  <a:srgbClr val="F20500"/>
                </a:solidFill>
                <a:latin typeface="Arial" pitchFamily="25" charset="0"/>
              </a:rPr>
              <a:t>Considerations for structural support might dictate using thicker bio-shield and containment building than required for radiation shielding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2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200149" y="0"/>
            <a:ext cx="7501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Concrete Shielding Configuration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46173" y="1587364"/>
            <a:ext cx="7572720" cy="4879674"/>
            <a:chOff x="846173" y="1587364"/>
            <a:chExt cx="7572720" cy="4879674"/>
          </a:xfrm>
        </p:grpSpPr>
        <p:pic>
          <p:nvPicPr>
            <p:cNvPr id="7" name="Picture 6" descr="hapl-drawing-2md.jpg"/>
            <p:cNvPicPr>
              <a:picLocks noChangeAspect="1"/>
            </p:cNvPicPr>
            <p:nvPr/>
          </p:nvPicPr>
          <p:blipFill>
            <a:blip r:embed="rId3"/>
            <a:srcRect l="1379" t="943" r="32089" b="1237"/>
            <a:stretch>
              <a:fillRect/>
            </a:stretch>
          </p:blipFill>
          <p:spPr>
            <a:xfrm>
              <a:off x="2457606" y="1587364"/>
              <a:ext cx="4295142" cy="487967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rot="10800000" flipV="1">
              <a:off x="6220449" y="2469233"/>
              <a:ext cx="917193" cy="4703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AE08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0800000">
              <a:off x="5490934" y="3950317"/>
              <a:ext cx="1482083" cy="1650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AE08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022528" y="3539233"/>
              <a:ext cx="1856974" cy="10690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AE08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291000" y="1881320"/>
              <a:ext cx="1728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Containment Building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6173" y="3209545"/>
              <a:ext cx="172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Bio-shield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0337" y="3656359"/>
              <a:ext cx="1728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Arch Structural Support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2175434" y="2304589"/>
              <a:ext cx="1856892" cy="13160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AE08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963297" y="1609966"/>
              <a:ext cx="1728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Beam Duct Shield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3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200149" y="0"/>
            <a:ext cx="7501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Past HAPL Concrete Shielding Approach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52866" y="1553167"/>
            <a:ext cx="8795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Concrete bio-shield around final optics and chamber was determined previously assuming that access is allowed outside it during operation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This led to a sizable bio-shield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Adding the concrete containment building and concrete arch structural support results in significant amount of concrete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4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200149" y="0"/>
            <a:ext cx="7501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Previous HAPL Concrete Shield Dimensions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1" y="1618980"/>
            <a:ext cx="4953000" cy="4724401"/>
            <a:chOff x="187677" y="1654255"/>
            <a:chExt cx="4953000" cy="4724401"/>
          </a:xfrm>
        </p:grpSpPr>
        <p:pic>
          <p:nvPicPr>
            <p:cNvPr id="7" name="Picture 3" descr="halp-gimm-1-crop-1"/>
            <p:cNvPicPr>
              <a:picLocks noChangeAspect="1" noChangeArrowheads="1"/>
            </p:cNvPicPr>
            <p:nvPr/>
          </p:nvPicPr>
          <p:blipFill>
            <a:blip r:embed="rId3"/>
            <a:srcRect l="5583" r="9270"/>
            <a:stretch>
              <a:fillRect/>
            </a:stretch>
          </p:blipFill>
          <p:spPr bwMode="auto">
            <a:xfrm>
              <a:off x="234712" y="1654255"/>
              <a:ext cx="46482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87677" y="5854781"/>
              <a:ext cx="4953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pitchFamily="25" charset="0"/>
                </a:rPr>
                <a:t>From T. </a:t>
              </a:r>
              <a:r>
                <a:rPr lang="en-US" sz="1400" dirty="0" err="1">
                  <a:latin typeface="Calibri" pitchFamily="25" charset="0"/>
                </a:rPr>
                <a:t>Kozub</a:t>
              </a:r>
              <a:r>
                <a:rPr lang="en-US" sz="1400" dirty="0">
                  <a:latin typeface="Calibri" pitchFamily="25" charset="0"/>
                </a:rPr>
                <a:t>, C. Gentile, I. </a:t>
              </a:r>
              <a:r>
                <a:rPr lang="en-US" sz="1400" dirty="0" err="1">
                  <a:latin typeface="Calibri" pitchFamily="25" charset="0"/>
                </a:rPr>
                <a:t>Zatz</a:t>
              </a:r>
              <a:r>
                <a:rPr lang="en-US" sz="1400" dirty="0">
                  <a:latin typeface="Calibri" pitchFamily="25" charset="0"/>
                </a:rPr>
                <a:t>, et al., “Concepts and Requirements for GIMM Structures,” April 2008 HAPL meeting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222953" y="1718240"/>
              <a:ext cx="304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25" charset="0"/>
                </a:rPr>
                <a:t>~400,000 m</a:t>
              </a:r>
              <a:r>
                <a:rPr lang="en-US" baseline="30000" dirty="0">
                  <a:solidFill>
                    <a:srgbClr val="FF0000"/>
                  </a:solidFill>
                  <a:latin typeface="Calibri" pitchFamily="25" charset="0"/>
                </a:rPr>
                <a:t>3</a:t>
              </a:r>
              <a:r>
                <a:rPr lang="en-US" dirty="0">
                  <a:solidFill>
                    <a:srgbClr val="FF0000"/>
                  </a:solidFill>
                  <a:latin typeface="Calibri" pitchFamily="25" charset="0"/>
                </a:rPr>
                <a:t>of concrete</a:t>
              </a:r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1548431"/>
            <a:ext cx="4289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05399" y="5131419"/>
            <a:ext cx="387838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3838" indent="-223838"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Calibri" pitchFamily="25" charset="0"/>
              </a:rPr>
              <a:t>2.5 </a:t>
            </a:r>
            <a:r>
              <a:rPr lang="en-US" sz="2400" dirty="0" err="1">
                <a:solidFill>
                  <a:srgbClr val="0000FF"/>
                </a:solidFill>
                <a:latin typeface="Calibri" pitchFamily="25" charset="0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Calibri" pitchFamily="25" charset="0"/>
              </a:rPr>
              <a:t> inner spherical bio-shield around chamber</a:t>
            </a:r>
            <a:endParaRPr lang="en-US" sz="2400" dirty="0" smtClean="0">
              <a:solidFill>
                <a:srgbClr val="0000FF"/>
              </a:solidFill>
              <a:latin typeface="Calibri" pitchFamily="25" charset="0"/>
            </a:endParaRPr>
          </a:p>
          <a:p>
            <a:pPr marL="223838" indent="-223838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Calibri" pitchFamily="25" charset="0"/>
              </a:rPr>
              <a:t>3.8 </a:t>
            </a:r>
            <a:r>
              <a:rPr lang="en-US" sz="2400" dirty="0" err="1">
                <a:solidFill>
                  <a:srgbClr val="0000FF"/>
                </a:solidFill>
                <a:latin typeface="Calibri" pitchFamily="25" charset="0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Calibri" pitchFamily="25" charset="0"/>
              </a:rPr>
              <a:t> containment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200149" y="0"/>
            <a:ext cx="7501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Current HAPL Bio-Shielding Strategy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6383" y="1353277"/>
            <a:ext cx="8795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800" dirty="0" smtClean="0"/>
              <a:t>Access inside containment building allowed only for maintenance during shutdown periods</a:t>
            </a:r>
          </a:p>
          <a:p>
            <a:pPr marL="341313" indent="-341313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800" dirty="0" smtClean="0"/>
              <a:t>Inner bio-shield around chamber and final optics sized to yield acceptable dose of ~2.5 </a:t>
            </a:r>
            <a:r>
              <a:rPr lang="en-US" sz="2800" dirty="0" err="1" smtClean="0"/>
              <a:t>mrem/h</a:t>
            </a:r>
            <a:r>
              <a:rPr lang="en-US" sz="2800" dirty="0" smtClean="0"/>
              <a:t> about one day after shutdown</a:t>
            </a:r>
          </a:p>
          <a:p>
            <a:pPr marL="341313" indent="-341313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800" dirty="0" smtClean="0"/>
              <a:t>Containment building sized to yield an acceptable occupational dose to workers of ~0.5 </a:t>
            </a:r>
            <a:r>
              <a:rPr lang="en-US" sz="2800" dirty="0" err="1" smtClean="0"/>
              <a:t>mrem/h</a:t>
            </a:r>
            <a:r>
              <a:rPr lang="en-US" sz="2800" dirty="0" smtClean="0"/>
              <a:t> during operation</a:t>
            </a:r>
          </a:p>
          <a:p>
            <a:pPr marL="341313" indent="-341313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800" dirty="0" smtClean="0"/>
              <a:t>Even with these conservative dose limits significant reduction in amount of concrete can be achieved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211908" y="282198"/>
            <a:ext cx="7501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Inner Bio-Shield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6383" y="1353277"/>
            <a:ext cx="8795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 eaLnBrk="1" hangingPunct="1">
              <a:buFont typeface="Wingdings" charset="2"/>
              <a:buChar char="Ø"/>
            </a:pPr>
            <a:r>
              <a:rPr lang="en-US" sz="2800" dirty="0" smtClean="0"/>
              <a:t>Past experience showed that if fast neutron flux (E&gt;0.1 </a:t>
            </a:r>
            <a:r>
              <a:rPr lang="en-US" sz="2800" dirty="0" err="1" smtClean="0"/>
              <a:t>MeV</a:t>
            </a:r>
            <a:r>
              <a:rPr lang="en-US" sz="2800" dirty="0" smtClean="0"/>
              <a:t>) is limited to ~5x10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to 3x10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n/cm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s during operation, dose rate levels of ~2.5-10 </a:t>
            </a:r>
            <a:r>
              <a:rPr lang="en-US" sz="2800" dirty="0" err="1" smtClean="0"/>
              <a:t>mrem/h</a:t>
            </a:r>
            <a:r>
              <a:rPr lang="en-US" sz="2800" dirty="0" smtClean="0"/>
              <a:t> after 1-10 day cool down period will result from decay gamma of activated shield and outlying equipments allowing for hands-on maintenance</a:t>
            </a:r>
          </a:p>
          <a:p>
            <a:pPr marL="341313" indent="-341313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800" dirty="0" smtClean="0"/>
              <a:t>To get conservative estimates we use 5x10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n/cm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s fast neutron flux limit during operation to determine required inner bio-shield thickness that allows for hands-on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52469" y="282198"/>
            <a:ext cx="78078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Inner Bio-Shield </a:t>
            </a:r>
            <a:r>
              <a:rPr lang="en-US" dirty="0" smtClean="0">
                <a:solidFill>
                  <a:srgbClr val="FFFFFF"/>
                </a:solidFill>
              </a:rPr>
              <a:t>(Cont.)</a:t>
            </a:r>
            <a:endParaRPr lang="en-US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6383" y="1082837"/>
            <a:ext cx="8795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dirty="0" smtClean="0"/>
          </a:p>
          <a:p>
            <a:pPr marL="341313" lvl="1" indent="-341313" eaLnBrk="1" hangingPunct="1">
              <a:buFont typeface="Wingdings" charset="2"/>
              <a:buChar char="Ø"/>
            </a:pPr>
            <a:r>
              <a:rPr lang="en-US" sz="2800" dirty="0" smtClean="0"/>
              <a:t>Required inner bio-shield around chamber determined for two blanket options:</a:t>
            </a:r>
          </a:p>
          <a:p>
            <a:pPr marL="1081088" lvl="2" indent="-166688" eaLnBrk="1" hangingPunct="1">
              <a:buFont typeface="Lucida Grande"/>
              <a:buChar char="⁃"/>
            </a:pPr>
            <a:r>
              <a:rPr lang="en-US" dirty="0" smtClean="0"/>
              <a:t>80 cm </a:t>
            </a:r>
            <a:r>
              <a:rPr lang="en-US" dirty="0" err="1" smtClean="0"/>
              <a:t>LiPb/SiC</a:t>
            </a:r>
            <a:r>
              <a:rPr lang="en-US" dirty="0" smtClean="0"/>
              <a:t> blanket, 10 cm SS/water VV</a:t>
            </a:r>
          </a:p>
          <a:p>
            <a:pPr marL="1081088" lvl="2" indent="-166688" eaLnBrk="1" hangingPunct="1">
              <a:buFont typeface="Lucida Grande"/>
              <a:buChar char="⁃"/>
            </a:pPr>
            <a:r>
              <a:rPr lang="en-US" dirty="0" smtClean="0"/>
              <a:t>100 cm </a:t>
            </a:r>
            <a:r>
              <a:rPr lang="en-US" dirty="0" err="1" smtClean="0"/>
              <a:t>Flibe/Be/SiC</a:t>
            </a:r>
            <a:r>
              <a:rPr lang="en-US" dirty="0" smtClean="0"/>
              <a:t> blanket, 10 cm SS/water VV</a:t>
            </a:r>
            <a:endParaRPr lang="en-US" sz="2800" dirty="0" smtClean="0"/>
          </a:p>
          <a:p>
            <a:pPr marL="341313" indent="-341313" eaLnBrk="1" hangingPunct="1">
              <a:buFont typeface="Wingdings" charset="2"/>
              <a:buChar char="Ø"/>
            </a:pPr>
            <a:endParaRPr lang="en-US" sz="2800" dirty="0" smtClean="0"/>
          </a:p>
          <a:p>
            <a:pPr marL="341313" indent="-341313" eaLnBrk="1" hangingPunct="1">
              <a:buFont typeface="Wingdings" charset="2"/>
              <a:buChar char="Ø"/>
            </a:pPr>
            <a:r>
              <a:rPr lang="en-US" sz="2800" dirty="0" smtClean="0"/>
              <a:t>Largest shield required at the neutron trap behind the GIMM where no shielding credit is provided by blanket and VV</a:t>
            </a:r>
          </a:p>
          <a:p>
            <a:pPr marL="341313" indent="-341313" eaLnBrk="1" hangingPunct="1"/>
            <a:endParaRPr lang="en-US" sz="2800" dirty="0" smtClean="0"/>
          </a:p>
          <a:p>
            <a:pPr marL="341313" indent="-341313" eaLnBrk="1" hangingPunct="1">
              <a:buFont typeface="Wingdings" charset="2"/>
              <a:buChar char="Ø"/>
            </a:pPr>
            <a:r>
              <a:rPr lang="en-US" sz="2800" dirty="0" smtClean="0"/>
              <a:t>Required shielding around final optics estimated from map of fast neutron flux around laser beam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64228" y="0"/>
            <a:ext cx="78078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Inner Bio-Shield behind Blanket/VV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373808" y="1554163"/>
            <a:ext cx="3445353" cy="471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Assumed inner surface at 20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from target</a:t>
            </a: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lang="en-US" sz="2000" dirty="0" smtClean="0">
                <a:latin typeface="+mn-lt"/>
              </a:rPr>
              <a:t>Type 04 ordinary concrete used with SS316 rebar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5" charset="-128"/>
              <a:cs typeface="ＭＳ Ｐゴシック" pitchFamily="25" charset="-128"/>
            </a:endParaRP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Required inner bio-shield thickness behind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LiPb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blanket is ~1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and reduces to only ~0.75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Flibe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blanket</a:t>
            </a: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5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A conservative 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5" charset="-128"/>
                <a:cs typeface="ＭＳ Ｐゴシック" pitchFamily="25" charset="-128"/>
              </a:rPr>
              <a:t> thickness is recommended</a:t>
            </a:r>
          </a:p>
        </p:txBody>
      </p:sp>
      <p:pic>
        <p:nvPicPr>
          <p:cNvPr id="8" name="Picture 7" descr="Untitled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9053" t="15333" r="8817" b="5062"/>
              <a:stretch>
                <a:fillRect/>
              </a:stretch>
            </p:blipFill>
          </mc:Choice>
          <mc:Fallback>
            <p:blipFill>
              <a:blip r:embed="rId4"/>
              <a:srcRect l="9053" t="15333" r="8817" b="5062"/>
              <a:stretch>
                <a:fillRect/>
              </a:stretch>
            </p:blipFill>
          </mc:Fallback>
        </mc:AlternateContent>
        <p:spPr>
          <a:xfrm>
            <a:off x="0" y="1157071"/>
            <a:ext cx="5573710" cy="535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2008</a:t>
            </a:r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HAPL Meeting, UW</a:t>
            </a:r>
            <a:endParaRPr lang="en-US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A44-7CFE-3048-9A11-B77ABF31EF58}" type="slidenum">
              <a:rPr lang="en-US"/>
              <a:pPr/>
              <a:t>9</a:t>
            </a:fld>
            <a:endParaRPr lang="en-US" sz="140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64228" y="0"/>
            <a:ext cx="78078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</a:rPr>
              <a:t>Required Bio-Shield at Neutron Trap behind GIMM</a:t>
            </a:r>
            <a:endParaRPr lang="en-US" sz="4000" dirty="0">
              <a:solidFill>
                <a:srgbClr val="FFFFFF"/>
              </a:solidFill>
              <a:latin typeface="Times New Roman" pitchFamily="25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350291" y="1883394"/>
            <a:ext cx="3617790" cy="37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indent="-282575" eaLnBrk="1" hangingPunct="1">
              <a:buFont typeface="Wingdings" pitchFamily="25" charset="2"/>
              <a:buChar char="Ø"/>
            </a:pPr>
            <a:r>
              <a:rPr lang="en-US" sz="2800" dirty="0" smtClean="0"/>
              <a:t>Required bio-shield thickness at neutron trap (@33 </a:t>
            </a:r>
            <a:r>
              <a:rPr lang="en-US" sz="2800" dirty="0" err="1" smtClean="0"/>
              <a:t>m</a:t>
            </a:r>
            <a:r>
              <a:rPr lang="en-US" sz="2800" dirty="0" smtClean="0"/>
              <a:t> from target) behind GIMM is ~1.85 </a:t>
            </a:r>
            <a:r>
              <a:rPr lang="en-US" sz="2800" dirty="0" err="1" smtClean="0"/>
              <a:t>m</a:t>
            </a:r>
            <a:endParaRPr lang="en-US" sz="2800" dirty="0" smtClean="0"/>
          </a:p>
          <a:p>
            <a:pPr marL="282575" indent="-282575" eaLnBrk="1" hangingPunct="1">
              <a:buFont typeface="Wingdings" pitchFamily="25" charset="2"/>
              <a:buChar char="Ø"/>
            </a:pPr>
            <a:r>
              <a:rPr lang="en-US" sz="2800" dirty="0" smtClean="0"/>
              <a:t>Conservative thickness of 2 </a:t>
            </a:r>
            <a:r>
              <a:rPr lang="en-US" sz="2800" dirty="0" err="1" smtClean="0"/>
              <a:t>m</a:t>
            </a:r>
            <a:r>
              <a:rPr lang="en-US" sz="2800" dirty="0" smtClean="0"/>
              <a:t> is recommended</a:t>
            </a:r>
          </a:p>
        </p:txBody>
      </p:sp>
      <p:pic>
        <p:nvPicPr>
          <p:cNvPr id="9" name="Picture 8" descr="Untitled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9224" t="15454" r="9503" b="5633"/>
              <a:stretch>
                <a:fillRect/>
              </a:stretch>
            </p:blipFill>
          </mc:Choice>
          <mc:Fallback>
            <p:blipFill>
              <a:blip r:embed="rId4"/>
              <a:srcRect l="9224" t="15454" r="9503" b="5633"/>
              <a:stretch>
                <a:fillRect/>
              </a:stretch>
            </p:blipFill>
          </mc:Fallback>
        </mc:AlternateContent>
        <p:spPr>
          <a:xfrm>
            <a:off x="30015" y="1269891"/>
            <a:ext cx="5402587" cy="519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-WINS">
  <a:themeElements>
    <a:clrScheme name="UW-WINS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FFCC00"/>
      </a:accent1>
      <a:accent2>
        <a:srgbClr val="B200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A10000"/>
      </a:accent6>
      <a:hlink>
        <a:srgbClr val="33CC33"/>
      </a:hlink>
      <a:folHlink>
        <a:srgbClr val="3333FF"/>
      </a:folHlink>
    </a:clrScheme>
    <a:fontScheme name="UW-WI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25" charset="0"/>
            <a:ea typeface="ＭＳ Ｐゴシック" pitchFamily="25" charset="-128"/>
            <a:cs typeface="ＭＳ Ｐゴシック" pitchFamily="2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25" charset="0"/>
            <a:ea typeface="ＭＳ Ｐゴシック" pitchFamily="25" charset="-128"/>
            <a:cs typeface="ＭＳ Ｐゴシック" pitchFamily="25" charset="-128"/>
          </a:defRPr>
        </a:defPPr>
      </a:lstStyle>
    </a:lnDef>
  </a:objectDefaults>
  <a:extraClrSchemeLst>
    <a:extraClrScheme>
      <a:clrScheme name="UW-W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-WI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-WI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-WI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-WI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-WI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-WINS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CC00"/>
        </a:accent1>
        <a:accent2>
          <a:srgbClr val="B20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A10000"/>
        </a:accent6>
        <a:hlink>
          <a:srgbClr val="33CC33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</Template>
  <TotalTime>6918</TotalTime>
  <Words>755</Words>
  <Application>Microsoft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UW-WINS</vt:lpstr>
      <vt:lpstr>HAPL Concrete Shielding Requirements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Analysis of FW/S Modules</dc:title>
  <dc:creator>Mohamed Sawan User</dc:creator>
  <cp:lastModifiedBy>Mohamed Sawan User</cp:lastModifiedBy>
  <cp:revision>120</cp:revision>
  <dcterms:created xsi:type="dcterms:W3CDTF">2008-10-21T21:48:21Z</dcterms:created>
  <dcterms:modified xsi:type="dcterms:W3CDTF">2008-10-21T22:23:48Z</dcterms:modified>
</cp:coreProperties>
</file>